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77" r:id="rId5"/>
    <p:sldId id="278" r:id="rId6"/>
    <p:sldId id="259" r:id="rId7"/>
    <p:sldId id="280" r:id="rId8"/>
    <p:sldId id="279" r:id="rId9"/>
    <p:sldId id="260" r:id="rId10"/>
    <p:sldId id="261" r:id="rId11"/>
    <p:sldId id="262" r:id="rId12"/>
    <p:sldId id="264" r:id="rId13"/>
    <p:sldId id="266" r:id="rId14"/>
    <p:sldId id="270" r:id="rId15"/>
    <p:sldId id="263" r:id="rId16"/>
    <p:sldId id="271" r:id="rId17"/>
    <p:sldId id="265" r:id="rId18"/>
    <p:sldId id="268" r:id="rId19"/>
    <p:sldId id="269" r:id="rId20"/>
    <p:sldId id="267" r:id="rId21"/>
    <p:sldId id="272" r:id="rId22"/>
    <p:sldId id="273" r:id="rId2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816" y="-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67875"/>
            <a:ext cx="7772400" cy="278608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Выпускная квалификационная работа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АВТОМАТИЗАЦИЯ ПРИНЯТИЯ РЕШЕНИЙ В УСЛОВИЯХ НЕОПРЕДЕЛЕННОСТИ (ИГРЫ С «ПРИРОДОЙ») </a:t>
            </a:r>
            <a:br>
              <a:rPr lang="ru-RU" sz="2400" b="1" dirty="0" smtClean="0"/>
            </a:br>
            <a:r>
              <a:rPr lang="ru-RU" sz="2400" b="1" dirty="0" smtClean="0"/>
              <a:t>НА ПЛАТФОРМЕ «1С: ПРЕДПРИЯТИЕ 8.3» </a:t>
            </a:r>
            <a:br>
              <a:rPr lang="ru-RU" sz="2400" b="1" dirty="0" smtClean="0"/>
            </a:br>
            <a:r>
              <a:rPr lang="ru-RU" sz="2400" b="1" dirty="0" smtClean="0"/>
              <a:t>(НА ПРИМЕРЕ ООО «ФИЕСТА-ТУР»)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357568"/>
            <a:ext cx="5614982" cy="482207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Работу выполнил:                    А.В. Чупина, 	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43372" y="3571882"/>
            <a:ext cx="2502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студент группы  ПИЭ-14</a:t>
            </a:r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071538" y="4071948"/>
            <a:ext cx="695050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Руководитель ВКР:</a:t>
            </a: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Н.Я.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Боярчук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                                                          доцент баз. кафедры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МиИТ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к.э.н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2532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 l="43411" t="36328" r="28587" b="26562"/>
          <a:stretch>
            <a:fillRect/>
          </a:stretch>
        </p:blipFill>
        <p:spPr bwMode="auto">
          <a:xfrm>
            <a:off x="1928794" y="1000114"/>
            <a:ext cx="5429288" cy="3319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643174" y="2393155"/>
            <a:ext cx="1643074" cy="39290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643174" y="2786064"/>
            <a:ext cx="714380" cy="107157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Главная форма системы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 l="35725" t="31445" r="20900" b="18750"/>
          <a:stretch>
            <a:fillRect/>
          </a:stretch>
        </p:blipFill>
        <p:spPr bwMode="auto">
          <a:xfrm>
            <a:off x="785786" y="887962"/>
            <a:ext cx="7572428" cy="3944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285852" y="2143122"/>
            <a:ext cx="5357850" cy="92869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3857634"/>
            <a:ext cx="7000924" cy="37505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3303989"/>
            <a:ext cx="1500198" cy="26789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4500576"/>
            <a:ext cx="1500198" cy="26789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1 этап работы с системой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pic>
        <p:nvPicPr>
          <p:cNvPr id="12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 l="32430" t="26562" r="25842" b="22656"/>
          <a:stretch>
            <a:fillRect/>
          </a:stretch>
        </p:blipFill>
        <p:spPr bwMode="auto">
          <a:xfrm>
            <a:off x="928662" y="928675"/>
            <a:ext cx="7252579" cy="397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1 этап работы с системой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  <p:pic>
        <p:nvPicPr>
          <p:cNvPr id="7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 l="32394" t="25781" r="18740" b="22461"/>
          <a:stretch>
            <a:fillRect/>
          </a:stretch>
        </p:blipFill>
        <p:spPr bwMode="auto">
          <a:xfrm>
            <a:off x="1000100" y="929049"/>
            <a:ext cx="7072362" cy="357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357290" y="2143122"/>
            <a:ext cx="1428760" cy="21431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2 этап работы с системой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  <p:pic>
        <p:nvPicPr>
          <p:cNvPr id="8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 l="32430" t="26302" r="19253" b="22656"/>
          <a:stretch>
            <a:fillRect/>
          </a:stretch>
        </p:blipFill>
        <p:spPr bwMode="auto">
          <a:xfrm>
            <a:off x="1142976" y="826645"/>
            <a:ext cx="6858048" cy="3602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2 этап работы с системой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  <p:pic>
        <p:nvPicPr>
          <p:cNvPr id="5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rcRect l="35176" t="33398" r="20900" b="20703"/>
          <a:stretch>
            <a:fillRect/>
          </a:stretch>
        </p:blipFill>
        <p:spPr bwMode="auto">
          <a:xfrm>
            <a:off x="857224" y="928676"/>
            <a:ext cx="723270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3 этап работы с системой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071684"/>
            <a:ext cx="1643074" cy="21431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 l="32430" t="26562" r="13214" b="22656"/>
          <a:stretch>
            <a:fillRect/>
          </a:stretch>
        </p:blipFill>
        <p:spPr bwMode="auto">
          <a:xfrm>
            <a:off x="857224" y="928675"/>
            <a:ext cx="7358114" cy="3715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3 этап работы с системой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16</a:t>
            </a:r>
            <a:endParaRPr lang="ru-RU" dirty="0"/>
          </a:p>
        </p:txBody>
      </p:sp>
      <p:pic>
        <p:nvPicPr>
          <p:cNvPr id="5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/>
          <a:srcRect l="21962" t="24414" r="19290" b="29688"/>
          <a:stretch>
            <a:fillRect/>
          </a:stretch>
        </p:blipFill>
        <p:spPr bwMode="auto">
          <a:xfrm>
            <a:off x="214281" y="714362"/>
            <a:ext cx="4879087" cy="214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/>
          <a:srcRect l="21962" t="26367" r="19290" b="18945"/>
          <a:stretch>
            <a:fillRect/>
          </a:stretch>
        </p:blipFill>
        <p:spPr bwMode="auto">
          <a:xfrm>
            <a:off x="4214810" y="1500180"/>
            <a:ext cx="450442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52400" y="2786083"/>
            <a:ext cx="3848096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latin typeface="+mj-lt"/>
                <a:ea typeface="+mj-ea"/>
                <a:cs typeface="+mj-cs"/>
              </a:rPr>
              <a:t> Рисунок - нахождение 1 максимума строки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500562" y="3714758"/>
            <a:ext cx="3848096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latin typeface="+mj-lt"/>
                <a:ea typeface="+mj-ea"/>
                <a:cs typeface="+mj-cs"/>
              </a:rPr>
              <a:t>Рисунок </a:t>
            </a:r>
            <a:r>
              <a:rPr lang="ru-RU" sz="2000" b="1" dirty="0" smtClean="0">
                <a:latin typeface="+mj-lt"/>
                <a:ea typeface="+mj-ea"/>
                <a:cs typeface="+mj-cs"/>
              </a:rPr>
              <a:t>- </a:t>
            </a:r>
            <a:r>
              <a:rPr lang="ru-RU" sz="2000" dirty="0" smtClean="0">
                <a:latin typeface="+mj-lt"/>
                <a:ea typeface="+mj-ea"/>
                <a:cs typeface="+mj-cs"/>
              </a:rPr>
              <a:t>формирование 1 столбца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 l="40117" t="31445" r="26391" b="18750"/>
          <a:stretch>
            <a:fillRect/>
          </a:stretch>
        </p:blipFill>
        <p:spPr bwMode="auto">
          <a:xfrm>
            <a:off x="1571605" y="785800"/>
            <a:ext cx="6226311" cy="3904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2214546" y="2428874"/>
            <a:ext cx="5500726" cy="166093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4 этап работы с системой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17</a:t>
            </a:r>
            <a:endParaRPr lang="ru-RU" dirty="0"/>
          </a:p>
        </p:txBody>
      </p:sp>
      <p:pic>
        <p:nvPicPr>
          <p:cNvPr id="6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 l="32430" t="26562" r="33529" b="22656"/>
          <a:stretch>
            <a:fillRect/>
          </a:stretch>
        </p:blipFill>
        <p:spPr bwMode="auto">
          <a:xfrm>
            <a:off x="1643042" y="857238"/>
            <a:ext cx="6072230" cy="3819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000232" y="4071948"/>
            <a:ext cx="5715040" cy="64294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1125130"/>
            <a:ext cx="1071570" cy="37505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1125130"/>
            <a:ext cx="1857388" cy="37505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Результаты работы с системой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18</a:t>
            </a:r>
            <a:endParaRPr lang="ru-RU" dirty="0"/>
          </a:p>
        </p:txBody>
      </p:sp>
      <p:pic>
        <p:nvPicPr>
          <p:cNvPr id="11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Dell\Desktop\LF1hEA2HKX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1660916"/>
            <a:ext cx="8229601" cy="1882921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Сохранение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результатов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19</a:t>
            </a:r>
            <a:endParaRPr lang="ru-RU" dirty="0"/>
          </a:p>
        </p:txBody>
      </p:sp>
      <p:pic>
        <p:nvPicPr>
          <p:cNvPr id="5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57172"/>
            <a:ext cx="8929718" cy="4500594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Цель</a:t>
            </a:r>
            <a:r>
              <a:rPr lang="ru-RU" sz="2000" dirty="0" smtClean="0">
                <a:solidFill>
                  <a:schemeClr val="tx1"/>
                </a:solidFill>
              </a:rPr>
              <a:t> – принятие обоснованного решения в условиях статистической неопределенности путем автоматизации на платформе </a:t>
            </a:r>
          </a:p>
          <a:p>
            <a:pPr algn="l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«1С:Предприятие 8.3».</a:t>
            </a:r>
          </a:p>
          <a:p>
            <a:pPr algn="just">
              <a:spcBef>
                <a:spcPts val="0"/>
              </a:spcBef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Задачи:</a:t>
            </a:r>
          </a:p>
          <a:p>
            <a:pPr algn="l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1)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Изучить теоретические основы создания системы принятия решений;</a:t>
            </a:r>
          </a:p>
          <a:p>
            <a:pPr algn="just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2) Проанализировать предметную область;</a:t>
            </a:r>
          </a:p>
          <a:p>
            <a:pPr algn="just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3) Спроектировать и разработать программное обеспечения системы </a:t>
            </a:r>
          </a:p>
          <a:p>
            <a:pPr algn="l"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принятия решений.</a:t>
            </a:r>
          </a:p>
          <a:p>
            <a:pPr algn="l">
              <a:spcBef>
                <a:spcPts val="0"/>
              </a:spcBef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Объект</a:t>
            </a:r>
            <a:r>
              <a:rPr lang="ru-RU" sz="2000" dirty="0" smtClean="0">
                <a:solidFill>
                  <a:schemeClr val="tx1"/>
                </a:solidFill>
              </a:rPr>
              <a:t> - ООО «ФИЕСТА-ТУР».</a:t>
            </a:r>
          </a:p>
          <a:p>
            <a:pPr algn="just">
              <a:spcBef>
                <a:spcPts val="0"/>
              </a:spcBef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l"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Предмет -</a:t>
            </a:r>
            <a:r>
              <a:rPr lang="ru-RU" sz="2000" dirty="0" smtClean="0">
                <a:solidFill>
                  <a:schemeClr val="tx1"/>
                </a:solidFill>
              </a:rPr>
              <a:t> принятие решений в условиях статистической неопределенности (игры с «природой»).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58214" y="44291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5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142908" y="2643188"/>
            <a:ext cx="91440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 smtClean="0"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Обоснование экономической эффективности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</a:t>
            </a:r>
            <a:endParaRPr lang="ru-RU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69" y="3714758"/>
            <a:ext cx="1214447" cy="485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729048"/>
            <a:ext cx="1943104" cy="48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00100" y="3071816"/>
            <a:ext cx="22991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Срок окупаемости: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2928940"/>
            <a:ext cx="3786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Коэффициент сравнительной </a:t>
            </a:r>
          </a:p>
          <a:p>
            <a:r>
              <a:rPr lang="ru-RU" sz="2000" dirty="0" smtClean="0"/>
              <a:t>экономической эффективности: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3743276"/>
            <a:ext cx="22749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= 3 месяца 29 дней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929454" y="3786196"/>
            <a:ext cx="7858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= 0,4</a:t>
            </a:r>
            <a:endParaRPr lang="ru-RU" sz="1600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14348" y="1357304"/>
          <a:ext cx="8001056" cy="1417320"/>
        </p:xfrm>
        <a:graphic>
          <a:graphicData uri="http://schemas.openxmlformats.org/drawingml/2006/table">
            <a:tbl>
              <a:tblPr/>
              <a:tblGrid>
                <a:gridCol w="706831"/>
                <a:gridCol w="1407847"/>
                <a:gridCol w="1530774"/>
                <a:gridCol w="1294887"/>
                <a:gridCol w="1059830"/>
                <a:gridCol w="706000"/>
                <a:gridCol w="1294887"/>
              </a:tblGrid>
              <a:tr h="10071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Месяц</a:t>
                      </a: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На средства вычислительной техники</a:t>
                      </a: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На инструментальные программные средства</a:t>
                      </a: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ЗП программиста</a:t>
                      </a: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На инфраструктуру</a:t>
                      </a: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Прочие</a:t>
                      </a: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Затраты на разработку</a:t>
                      </a: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60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22076,7885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306,5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23083,2885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260" marR="682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57224" y="1000114"/>
            <a:ext cx="50720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Таблица – Капитальные затраты за май месяц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00034" y="857238"/>
            <a:ext cx="8286775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/>
              <a:t>1) Повысится качество принимаемых управленческих решений, так как система, используя математический метод, выдаст оптимальное решение. Не будет ошибок при выборе оптимальной стратегии, что нельзя сказать при принятии решения интуитивно и эмпирически.</a:t>
            </a:r>
          </a:p>
          <a:p>
            <a:endParaRPr lang="ru-RU" sz="1600" dirty="0" smtClean="0"/>
          </a:p>
          <a:p>
            <a:r>
              <a:rPr lang="ru-RU" sz="1600" dirty="0" smtClean="0"/>
              <a:t>2) Сократится времени на обработку информации. Просчитывать оптимальную стратегию в ручную достаточно долго по сравнению с временем, которое тратит на это система, особенно если стратегий большое количество. Таким образом, сократится время цикла принятия решений от момента возникновения проблемы.</a:t>
            </a:r>
          </a:p>
          <a:p>
            <a:endParaRPr lang="ru-RU" sz="1600" dirty="0" smtClean="0"/>
          </a:p>
          <a:p>
            <a:r>
              <a:rPr lang="ru-RU" sz="1600" dirty="0" smtClean="0"/>
              <a:t>3) Система обеспечит для персонала благоприятные условия труда, так как избавит от рутинной работы, а также определенную степень свободы и самостоятельность, что позволит развить творческую работу и благоприятно скажется на имидже фирмы.</a:t>
            </a: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sz="2000" dirty="0" smtClean="0"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58214" y="442913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21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Социальная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 управленческая эффективность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89544"/>
            <a:ext cx="9144000" cy="85725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3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5799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Основные понятия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14362"/>
            <a:ext cx="8572560" cy="4071966"/>
          </a:xfrm>
        </p:spPr>
        <p:txBody>
          <a:bodyPr>
            <a:normAutofit/>
          </a:bodyPr>
          <a:lstStyle/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Игра </a:t>
            </a:r>
            <a:r>
              <a:rPr lang="ru-RU" sz="1600" dirty="0" smtClean="0">
                <a:solidFill>
                  <a:schemeClr val="tx1"/>
                </a:solidFill>
              </a:rPr>
              <a:t>– формализованное описание конфликтной ситуации, в которой заранее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определены правила поведения ее участников (игроков).</a:t>
            </a: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«Природа» </a:t>
            </a:r>
            <a:r>
              <a:rPr lang="ru-RU" sz="1600" dirty="0" smtClean="0">
                <a:solidFill>
                  <a:schemeClr val="tx1"/>
                </a:solidFill>
              </a:rPr>
              <a:t>- комплекс статистической неопределенности. </a:t>
            </a: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Стратегия</a:t>
            </a:r>
            <a:r>
              <a:rPr lang="ru-RU" sz="1600" dirty="0" smtClean="0">
                <a:solidFill>
                  <a:schemeClr val="tx1"/>
                </a:solidFill>
              </a:rPr>
              <a:t> – способы использования ресурсов </a:t>
            </a:r>
            <a:r>
              <a:rPr lang="ru-RU" sz="1600" dirty="0" err="1" smtClean="0">
                <a:solidFill>
                  <a:schemeClr val="tx1"/>
                </a:solidFill>
              </a:rPr>
              <a:t>играков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Исходы игры формализуются в виде матрицы, строки которой </a:t>
            </a:r>
            <a:r>
              <a:rPr lang="ru-RU" sz="1600" dirty="0" err="1" smtClean="0">
                <a:solidFill>
                  <a:schemeClr val="tx1"/>
                </a:solidFill>
              </a:rPr>
              <a:t>Ai</a:t>
            </a:r>
            <a:r>
              <a:rPr lang="ru-RU" sz="1600" dirty="0" smtClean="0">
                <a:solidFill>
                  <a:schemeClr val="tx1"/>
                </a:solidFill>
              </a:rPr>
              <a:t> (i=1,…,</a:t>
            </a:r>
            <a:r>
              <a:rPr lang="ru-RU" sz="1600" dirty="0" err="1" smtClean="0">
                <a:solidFill>
                  <a:schemeClr val="tx1"/>
                </a:solidFill>
              </a:rPr>
              <a:t>m</a:t>
            </a:r>
            <a:r>
              <a:rPr lang="ru-RU" sz="1600" dirty="0" smtClean="0">
                <a:solidFill>
                  <a:schemeClr val="tx1"/>
                </a:solidFill>
              </a:rPr>
              <a:t>) соответствуют стратегиям лица принимающего решение, а столбцы </a:t>
            </a:r>
            <a:r>
              <a:rPr lang="ru-RU" sz="1600" dirty="0" err="1" smtClean="0">
                <a:solidFill>
                  <a:schemeClr val="tx1"/>
                </a:solidFill>
              </a:rPr>
              <a:t>Qj</a:t>
            </a:r>
            <a:r>
              <a:rPr lang="ru-RU" sz="1600" dirty="0" smtClean="0">
                <a:solidFill>
                  <a:schemeClr val="tx1"/>
                </a:solidFill>
              </a:rPr>
              <a:t> (j=1,…,</a:t>
            </a:r>
            <a:r>
              <a:rPr lang="ru-RU" sz="1600" dirty="0" err="1" smtClean="0">
                <a:solidFill>
                  <a:schemeClr val="tx1"/>
                </a:solidFill>
              </a:rPr>
              <a:t>n</a:t>
            </a:r>
            <a:r>
              <a:rPr lang="ru-RU" sz="1600" dirty="0" smtClean="0">
                <a:solidFill>
                  <a:schemeClr val="tx1"/>
                </a:solidFill>
              </a:rPr>
              <a:t>) – состоянием природы.</a:t>
            </a: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1600" dirty="0" smtClean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>
                <a:solidFill>
                  <a:schemeClr val="tx1"/>
                </a:solidFill>
              </a:rPr>
              <a:t>где E – выигрыш или проигрыш ЛПР, при выборе своей </a:t>
            </a:r>
            <a:r>
              <a:rPr lang="ru-RU" sz="1600" dirty="0" err="1" smtClean="0">
                <a:solidFill>
                  <a:schemeClr val="tx1"/>
                </a:solidFill>
              </a:rPr>
              <a:t>Ai</a:t>
            </a:r>
            <a:r>
              <a:rPr lang="ru-RU" sz="1600" dirty="0" smtClean="0">
                <a:solidFill>
                  <a:schemeClr val="tx1"/>
                </a:solidFill>
              </a:rPr>
              <a:t> стратегии и при реализации </a:t>
            </a:r>
            <a:r>
              <a:rPr lang="ru-RU" sz="1600" dirty="0" err="1" smtClean="0">
                <a:solidFill>
                  <a:schemeClr val="tx1"/>
                </a:solidFill>
              </a:rPr>
              <a:t>Qj</a:t>
            </a:r>
            <a:r>
              <a:rPr lang="ru-RU" sz="1600" dirty="0" smtClean="0">
                <a:solidFill>
                  <a:schemeClr val="tx1"/>
                </a:solidFill>
              </a:rPr>
              <a:t> состояния природы. </a:t>
            </a: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 l="38982" t="41016" r="37409" b="50195"/>
          <a:stretch>
            <a:fillRect/>
          </a:stretch>
        </p:blipFill>
        <p:spPr bwMode="auto">
          <a:xfrm>
            <a:off x="2857488" y="3429006"/>
            <a:ext cx="307183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358214" y="44291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6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58214" y="44291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428610"/>
            <a:ext cx="807249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1)</a:t>
            </a:r>
            <a:r>
              <a:rPr lang="ru-RU" sz="1600" dirty="0" smtClean="0"/>
              <a:t> </a:t>
            </a:r>
            <a:r>
              <a:rPr lang="ru-RU" sz="1600" b="1" dirty="0" smtClean="0"/>
              <a:t>Критерий Байеса-Лапласа</a:t>
            </a:r>
            <a:r>
              <a:rPr lang="ru-RU" sz="1600" dirty="0" smtClean="0"/>
              <a:t> основан на принципе недостаточного обоснования: </a:t>
            </a:r>
          </a:p>
          <a:p>
            <a:r>
              <a:rPr lang="ru-RU" sz="1600" dirty="0" smtClean="0"/>
              <a:t>так как вероятности состояния природы неизвестны, то нет основания предполагать, </a:t>
            </a:r>
          </a:p>
          <a:p>
            <a:r>
              <a:rPr lang="ru-RU" sz="1600" dirty="0" smtClean="0"/>
              <a:t>что они различны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b="1" dirty="0" smtClean="0"/>
              <a:t>2) Критерий </a:t>
            </a:r>
            <a:r>
              <a:rPr lang="ru-RU" sz="1600" b="1" dirty="0" err="1" smtClean="0"/>
              <a:t>Вальда</a:t>
            </a:r>
            <a:r>
              <a:rPr lang="ru-RU" sz="1600" b="1" dirty="0" smtClean="0"/>
              <a:t> </a:t>
            </a:r>
            <a:r>
              <a:rPr lang="ru-RU" sz="1600" dirty="0" smtClean="0"/>
              <a:t>как правило принятия осторожных решений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b="1" dirty="0" smtClean="0"/>
              <a:t>3) Критерий </a:t>
            </a:r>
            <a:r>
              <a:rPr lang="ru-RU" sz="1600" b="1" dirty="0" err="1" smtClean="0"/>
              <a:t>Севиджа</a:t>
            </a:r>
            <a:r>
              <a:rPr lang="ru-RU" sz="1600" b="1" dirty="0" smtClean="0"/>
              <a:t> </a:t>
            </a:r>
            <a:r>
              <a:rPr lang="ru-RU" sz="1600" dirty="0" smtClean="0"/>
              <a:t>является модификацией двух предыдущих критериев, который применяется к матрице риска </a:t>
            </a:r>
            <a:r>
              <a:rPr lang="en-US" sz="1600" dirty="0" smtClean="0"/>
              <a:t>R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b="1" dirty="0" smtClean="0"/>
              <a:t>4) Критерий Гурвица </a:t>
            </a:r>
            <a:r>
              <a:rPr lang="ru-RU" sz="1600" dirty="0" smtClean="0"/>
              <a:t>охватывает ряд различных подходов к принятию решений, а именно: от наиболее оптимистичного до наиболее пессимистичного.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 l="42840" t="55515" r="36352" b="36865"/>
          <a:stretch>
            <a:fillRect/>
          </a:stretch>
        </p:blipFill>
        <p:spPr bwMode="auto">
          <a:xfrm>
            <a:off x="2714612" y="1214428"/>
            <a:ext cx="2928958" cy="603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/>
          <a:srcRect l="48157" t="72859" r="42051" b="24964"/>
          <a:stretch>
            <a:fillRect/>
          </a:stretch>
        </p:blipFill>
        <p:spPr bwMode="auto">
          <a:xfrm>
            <a:off x="3357554" y="2357436"/>
            <a:ext cx="1357322" cy="169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/>
          <a:srcRect l="48769" t="68505" r="41439" b="28229"/>
          <a:stretch>
            <a:fillRect/>
          </a:stretch>
        </p:blipFill>
        <p:spPr bwMode="auto">
          <a:xfrm>
            <a:off x="3428992" y="3259341"/>
            <a:ext cx="1285884" cy="241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5"/>
          <a:srcRect l="39589" t="68505" r="37767" b="28229"/>
          <a:stretch>
            <a:fillRect/>
          </a:stretch>
        </p:blipFill>
        <p:spPr bwMode="auto">
          <a:xfrm>
            <a:off x="2571736" y="4299777"/>
            <a:ext cx="3357586" cy="27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58214" y="44291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865406"/>
            <a:ext cx="87868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</a:t>
            </a:r>
            <a:r>
              <a:rPr lang="ru-RU" sz="1600" b="1" dirty="0" smtClean="0"/>
              <a:t>SIMBA SOLVER </a:t>
            </a:r>
            <a:r>
              <a:rPr lang="ru-RU" sz="1600" dirty="0" smtClean="0"/>
              <a:t>применяется</a:t>
            </a:r>
            <a:r>
              <a:rPr lang="ru-RU" sz="1600" b="1" dirty="0" smtClean="0"/>
              <a:t> </a:t>
            </a:r>
            <a:r>
              <a:rPr lang="ru-RU" sz="1600" dirty="0" smtClean="0"/>
              <a:t>метод Франклина. </a:t>
            </a:r>
          </a:p>
          <a:p>
            <a:endParaRPr lang="ru-RU" sz="1600" dirty="0" smtClean="0"/>
          </a:p>
          <a:p>
            <a:r>
              <a:rPr lang="ru-RU" sz="1600" dirty="0" smtClean="0"/>
              <a:t>Оценивать с помощью вычисления энтропии альтернативы с набором из двух характеристик:</a:t>
            </a:r>
          </a:p>
          <a:p>
            <a:r>
              <a:rPr lang="ru-RU" sz="1600" dirty="0" smtClean="0"/>
              <a:t>а) плюсы / преимущества / степени свободы</a:t>
            </a:r>
          </a:p>
          <a:p>
            <a:r>
              <a:rPr lang="ru-RU" sz="1600" dirty="0" smtClean="0"/>
              <a:t>б) минусы / недостатки / риски</a:t>
            </a:r>
          </a:p>
          <a:p>
            <a:endParaRPr lang="ru-RU" sz="1600" dirty="0" smtClean="0"/>
          </a:p>
          <a:p>
            <a:r>
              <a:rPr lang="ru-RU" sz="1600" dirty="0" smtClean="0"/>
              <a:t>Энтропия равна нулю в случае полной определённости альтернативы. </a:t>
            </a:r>
          </a:p>
          <a:p>
            <a:endParaRPr lang="ru-RU" sz="1600" dirty="0" smtClean="0"/>
          </a:p>
          <a:p>
            <a:r>
              <a:rPr lang="ru-RU" sz="1600" dirty="0" smtClean="0"/>
              <a:t>Энтропия равна единице в случае полной неопределённости альтернативы: отсутствуют и активные риски и активные степени свободы.</a:t>
            </a:r>
          </a:p>
          <a:p>
            <a:r>
              <a:rPr lang="ru-RU" sz="1600" dirty="0" smtClean="0"/>
              <a:t> </a:t>
            </a:r>
          </a:p>
          <a:p>
            <a:r>
              <a:rPr lang="ru-RU" sz="1600" dirty="0" smtClean="0"/>
              <a:t>Промежуточные значения энтропии (между нулём и единицей)- определяют меру неопределённости альтернативы. Знак +/- уточняет, в какую сторону смещена </a:t>
            </a:r>
          </a:p>
          <a:p>
            <a:r>
              <a:rPr lang="ru-RU" sz="1600" dirty="0" smtClean="0"/>
              <a:t>неопределённость. </a:t>
            </a:r>
          </a:p>
          <a:p>
            <a:endParaRPr lang="ru-RU" sz="1600" dirty="0" smtClean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Характеристика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наиболее распространенной 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DSS 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системы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714362"/>
            <a:ext cx="7500990" cy="3211127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Таблица - Анализ коэффициентов финансовой устойчивости ООО 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</a:rPr>
              <a:t>                       «ФИЕСТА-ТУР» за 2016-2017гг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8550" t="38086" r="23682" b="13086"/>
          <a:stretch>
            <a:fillRect/>
          </a:stretch>
        </p:blipFill>
        <p:spPr bwMode="auto">
          <a:xfrm>
            <a:off x="968667" y="1571618"/>
            <a:ext cx="6960919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342280" y="44291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6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58214" y="44291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1"/>
            <a:ext cx="9144000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Модель верхнего уровня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9" name="Picture 5" descr="FPWV0nE-IgU"/>
          <p:cNvPicPr>
            <a:picLocks noChangeAspect="1" noChangeArrowheads="1"/>
          </p:cNvPicPr>
          <p:nvPr/>
        </p:nvPicPr>
        <p:blipFill>
          <a:blip r:embed="rId2"/>
          <a:srcRect b="7608"/>
          <a:stretch>
            <a:fillRect/>
          </a:stretch>
        </p:blipFill>
        <p:spPr bwMode="auto">
          <a:xfrm>
            <a:off x="1500166" y="1214428"/>
            <a:ext cx="6015044" cy="2872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58214" y="44291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 l="14955" t="29745" r="13179" b="27390"/>
          <a:stretch>
            <a:fillRect/>
          </a:stretch>
        </p:blipFill>
        <p:spPr bwMode="auto">
          <a:xfrm>
            <a:off x="4000496" y="928676"/>
            <a:ext cx="4714908" cy="1586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1406" y="1"/>
            <a:ext cx="8286776" cy="7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Структуризация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2000" b="1" dirty="0" smtClean="0">
                <a:latin typeface="+mj-lt"/>
                <a:ea typeface="+mj-ea"/>
                <a:cs typeface="+mj-cs"/>
              </a:rPr>
              <a:t>принятия решений, информационная модель       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/>
          <a:srcRect l="25562" t="23842" r="35832" b="24463"/>
          <a:stretch>
            <a:fillRect/>
          </a:stretch>
        </p:blipFill>
        <p:spPr bwMode="auto">
          <a:xfrm>
            <a:off x="214282" y="1536396"/>
            <a:ext cx="4143404" cy="312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86314" y="2500312"/>
            <a:ext cx="3277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Рисунок -Структуризация процесса </a:t>
            </a:r>
          </a:p>
          <a:p>
            <a:r>
              <a:rPr lang="ru-RU" sz="1600" dirty="0" smtClean="0"/>
              <a:t>                   принятия решений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662088"/>
            <a:ext cx="32946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Рисунок - Информационная модель</a:t>
            </a:r>
            <a:endParaRPr lang="ru-RU" sz="1600" dirty="0"/>
          </a:p>
        </p:txBody>
      </p:sp>
      <p:pic>
        <p:nvPicPr>
          <p:cNvPr id="9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 t="11719" r="49487" b="10156"/>
          <a:stretch>
            <a:fillRect/>
          </a:stretch>
        </p:blipFill>
        <p:spPr bwMode="auto">
          <a:xfrm>
            <a:off x="1714480" y="357172"/>
            <a:ext cx="6000792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286248" y="4518435"/>
            <a:ext cx="1357322" cy="26789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358214" y="44291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pic>
        <p:nvPicPr>
          <p:cNvPr id="6" name="Picture 4" descr="ÐÐ°ÑÑÐ¸Ð½ÐºÐ¸ Ð¿Ð¾ Ð·Ð°Ð¿ÑÐ¾ÑÑ 1Ñ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7181" y="214296"/>
            <a:ext cx="974414" cy="57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866</TotalTime>
  <Words>633</Words>
  <PresentationFormat>Экран (16:9)</PresentationFormat>
  <Paragraphs>124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Выпускная квалификационная работа   АВТОМАТИЗАЦИЯ ПРИНЯТИЯ РЕШЕНИЙ В УСЛОВИЯХ НЕОПРЕДЕЛЕННОСТИ (ИГРЫ С «ПРИРОДОЙ»)  НА ПЛАТФОРМЕ «1С: ПРЕДПРИЯТИЕ 8.3»  (НА ПРИМЕРЕ ООО «ФИЕСТА-ТУР»)</vt:lpstr>
      <vt:lpstr>Слайд 2</vt:lpstr>
      <vt:lpstr>Основные понятия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Dell</dc:creator>
  <cp:lastModifiedBy>Dell</cp:lastModifiedBy>
  <cp:revision>92</cp:revision>
  <dcterms:created xsi:type="dcterms:W3CDTF">2018-06-22T16:48:26Z</dcterms:created>
  <dcterms:modified xsi:type="dcterms:W3CDTF">2018-06-25T18:16:20Z</dcterms:modified>
</cp:coreProperties>
</file>